
<file path=[Content_Types].xml><?xml version="1.0" encoding="utf-8"?>
<Types xmlns="http://schemas.openxmlformats.org/package/2006/content-types">
  <Default Extension="bmp" ContentType="image/bmp"/>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2" r:id="rId4"/>
    <p:sldId id="271" r:id="rId5"/>
    <p:sldId id="260" r:id="rId6"/>
    <p:sldId id="266" r:id="rId7"/>
    <p:sldId id="265" r:id="rId8"/>
    <p:sldId id="263" r:id="rId9"/>
    <p:sldId id="264" r:id="rId10"/>
    <p:sldId id="258" r:id="rId11"/>
    <p:sldId id="270" r:id="rId12"/>
    <p:sldId id="269" r:id="rId13"/>
    <p:sldId id="261" r:id="rId14"/>
    <p:sldId id="259" r:id="rId15"/>
    <p:sldId id="26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4/12/2019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4/12/2019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4/12/2019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4/12/2019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4/12/2019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4/12/2019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4/12/2019</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4/12/2019</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4/12/2019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4/12/2019</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4/12/2019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4/12/2019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s://www.google.com/url?sa=i&amp;rct=j&amp;q=&amp;esrc=s&amp;source=images&amp;cd=&amp;cad=rja&amp;uact=8&amp;ved=2ahUKEwig3N-I18jhAhVpr1QKHRG2AFUQjRx6BAgBEAU&amp;url=https%3A%2F%2Fancientchineseempire.weebly.com%2Feducation.html&amp;psig=AOvVaw1YmPemyDVhNOTssND6Jp7m&amp;ust=155509401860996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bing.com/search?q=the+neverending+story+german+film+award+for+best+production+design&amp;filters=ufn%3a%22the+neverending+story+german+film+award+for+best+production+design%22+sid%3a%222fc842ef-e0a4-cf3e-8548-09873e274221%22+catguid%3a%22116afcea-3d8c-6431-5254-1345e8681209_0a557118%22+segment%3a%22generic.carousel%22&amp;FORM=SNAPS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49FF-2B68-4B1C-BD5D-6FE9C7F71BE2}"/>
              </a:ext>
            </a:extLst>
          </p:cNvPr>
          <p:cNvSpPr>
            <a:spLocks noGrp="1"/>
          </p:cNvSpPr>
          <p:nvPr>
            <p:ph type="ctrTitle"/>
          </p:nvPr>
        </p:nvSpPr>
        <p:spPr>
          <a:xfrm>
            <a:off x="1561707" y="2544268"/>
            <a:ext cx="9068586" cy="2590800"/>
          </a:xfrm>
        </p:spPr>
        <p:txBody>
          <a:bodyPr/>
          <a:lstStyle/>
          <a:p>
            <a:r>
              <a:rPr lang="en-US" sz="8000" dirty="0">
                <a:latin typeface="Birmingham Sans Serif" panose="020B0500000000000000" pitchFamily="34" charset="2"/>
              </a:rPr>
              <a:t>The </a:t>
            </a:r>
            <a:r>
              <a:rPr lang="en-US" sz="8000" dirty="0" err="1">
                <a:latin typeface="Birmingham Sans Serif" panose="020B0500000000000000" pitchFamily="34" charset="2"/>
              </a:rPr>
              <a:t>neverending</a:t>
            </a:r>
            <a:r>
              <a:rPr lang="en-US" sz="8000" dirty="0">
                <a:latin typeface="Birmingham Sans Serif" panose="020B0500000000000000" pitchFamily="34" charset="2"/>
              </a:rPr>
              <a:t> story</a:t>
            </a:r>
          </a:p>
        </p:txBody>
      </p:sp>
      <p:sp>
        <p:nvSpPr>
          <p:cNvPr id="3" name="Subtitle 2">
            <a:extLst>
              <a:ext uri="{FF2B5EF4-FFF2-40B4-BE49-F238E27FC236}">
                <a16:creationId xmlns:a16="http://schemas.microsoft.com/office/drawing/2014/main" id="{DB42A3AA-467A-4083-8CFE-D7BF13D3D6AA}"/>
              </a:ext>
            </a:extLst>
          </p:cNvPr>
          <p:cNvSpPr>
            <a:spLocks noGrp="1"/>
          </p:cNvSpPr>
          <p:nvPr>
            <p:ph type="subTitle" idx="1"/>
          </p:nvPr>
        </p:nvSpPr>
        <p:spPr>
          <a:xfrm>
            <a:off x="1425614" y="5612235"/>
            <a:ext cx="9070848" cy="1413545"/>
          </a:xfrm>
        </p:spPr>
        <p:txBody>
          <a:bodyPr>
            <a:normAutofit fontScale="92500"/>
          </a:bodyPr>
          <a:lstStyle/>
          <a:p>
            <a:r>
              <a:rPr lang="en-US" sz="3600" b="1" dirty="0">
                <a:solidFill>
                  <a:schemeClr val="bg1"/>
                </a:solidFill>
                <a:latin typeface="Arial Rounded MT Bold" panose="020F0704030504030204" pitchFamily="34" charset="0"/>
              </a:rPr>
              <a:t>FWCG April 2019 Program</a:t>
            </a:r>
          </a:p>
          <a:p>
            <a:r>
              <a:rPr lang="en-US" sz="3600" b="1" dirty="0">
                <a:solidFill>
                  <a:schemeClr val="bg1"/>
                </a:solidFill>
                <a:latin typeface="Arial Rounded MT Bold" panose="020F0704030504030204" pitchFamily="34" charset="0"/>
              </a:rPr>
              <a:t>Writing and Drawing with a Bamboo Pen</a:t>
            </a:r>
          </a:p>
        </p:txBody>
      </p:sp>
    </p:spTree>
    <p:extLst>
      <p:ext uri="{BB962C8B-B14F-4D97-AF65-F5344CB8AC3E}">
        <p14:creationId xmlns:p14="http://schemas.microsoft.com/office/powerpoint/2010/main" val="82683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DFF00-8DA6-49F2-9240-093863D4B351}"/>
              </a:ext>
            </a:extLst>
          </p:cNvPr>
          <p:cNvPicPr>
            <a:picLocks noChangeAspect="1"/>
          </p:cNvPicPr>
          <p:nvPr/>
        </p:nvPicPr>
        <p:blipFill>
          <a:blip r:embed="rId2"/>
          <a:stretch>
            <a:fillRect/>
          </a:stretch>
        </p:blipFill>
        <p:spPr>
          <a:xfrm>
            <a:off x="644080" y="631621"/>
            <a:ext cx="5594757" cy="5594757"/>
          </a:xfrm>
          <a:prstGeom prst="rect">
            <a:avLst/>
          </a:prstGeom>
        </p:spPr>
      </p:pic>
      <p:pic>
        <p:nvPicPr>
          <p:cNvPr id="5" name="Picture 4">
            <a:extLst>
              <a:ext uri="{FF2B5EF4-FFF2-40B4-BE49-F238E27FC236}">
                <a16:creationId xmlns:a16="http://schemas.microsoft.com/office/drawing/2014/main" id="{D98FFB15-0705-43E7-B1A6-7882881BA72A}"/>
              </a:ext>
            </a:extLst>
          </p:cNvPr>
          <p:cNvPicPr>
            <a:picLocks noChangeAspect="1"/>
          </p:cNvPicPr>
          <p:nvPr/>
        </p:nvPicPr>
        <p:blipFill>
          <a:blip r:embed="rId3"/>
          <a:stretch>
            <a:fillRect/>
          </a:stretch>
        </p:blipFill>
        <p:spPr>
          <a:xfrm>
            <a:off x="6238837" y="1040234"/>
            <a:ext cx="5503027" cy="4777530"/>
          </a:xfrm>
          <a:prstGeom prst="rect">
            <a:avLst/>
          </a:prstGeom>
        </p:spPr>
      </p:pic>
    </p:spTree>
    <p:extLst>
      <p:ext uri="{BB962C8B-B14F-4D97-AF65-F5344CB8AC3E}">
        <p14:creationId xmlns:p14="http://schemas.microsoft.com/office/powerpoint/2010/main" val="281940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C31E5-D365-41AD-9D3E-F978D6E67AB2}"/>
              </a:ext>
            </a:extLst>
          </p:cNvPr>
          <p:cNvPicPr>
            <a:picLocks noChangeAspect="1"/>
          </p:cNvPicPr>
          <p:nvPr/>
        </p:nvPicPr>
        <p:blipFill>
          <a:blip r:embed="rId2"/>
          <a:stretch>
            <a:fillRect/>
          </a:stretch>
        </p:blipFill>
        <p:spPr>
          <a:xfrm>
            <a:off x="463535" y="727047"/>
            <a:ext cx="4583527" cy="5206113"/>
          </a:xfrm>
          <a:prstGeom prst="rect">
            <a:avLst/>
          </a:prstGeom>
        </p:spPr>
      </p:pic>
      <p:pic>
        <p:nvPicPr>
          <p:cNvPr id="7" name="Picture 6">
            <a:extLst>
              <a:ext uri="{FF2B5EF4-FFF2-40B4-BE49-F238E27FC236}">
                <a16:creationId xmlns:a16="http://schemas.microsoft.com/office/drawing/2014/main" id="{7ED0BC66-2E6A-41B1-8D4F-26E6EDA06345}"/>
              </a:ext>
            </a:extLst>
          </p:cNvPr>
          <p:cNvPicPr>
            <a:picLocks noChangeAspect="1"/>
          </p:cNvPicPr>
          <p:nvPr/>
        </p:nvPicPr>
        <p:blipFill>
          <a:blip r:embed="rId3"/>
          <a:stretch>
            <a:fillRect/>
          </a:stretch>
        </p:blipFill>
        <p:spPr>
          <a:xfrm>
            <a:off x="7110168" y="651546"/>
            <a:ext cx="4583527" cy="5206114"/>
          </a:xfrm>
          <a:prstGeom prst="rect">
            <a:avLst/>
          </a:prstGeom>
        </p:spPr>
      </p:pic>
      <p:pic>
        <p:nvPicPr>
          <p:cNvPr id="9" name="Picture 8">
            <a:extLst>
              <a:ext uri="{FF2B5EF4-FFF2-40B4-BE49-F238E27FC236}">
                <a16:creationId xmlns:a16="http://schemas.microsoft.com/office/drawing/2014/main" id="{E7C4829D-F3C0-44CA-9AFA-BA2A292A0E71}"/>
              </a:ext>
            </a:extLst>
          </p:cNvPr>
          <p:cNvPicPr>
            <a:picLocks noChangeAspect="1"/>
          </p:cNvPicPr>
          <p:nvPr/>
        </p:nvPicPr>
        <p:blipFill>
          <a:blip r:embed="rId4"/>
          <a:stretch>
            <a:fillRect/>
          </a:stretch>
        </p:blipFill>
        <p:spPr>
          <a:xfrm>
            <a:off x="4818405" y="1895913"/>
            <a:ext cx="2555190" cy="2555190"/>
          </a:xfrm>
          <a:prstGeom prst="rect">
            <a:avLst/>
          </a:prstGeom>
        </p:spPr>
      </p:pic>
      <p:sp>
        <p:nvSpPr>
          <p:cNvPr id="2" name="TextBox 1">
            <a:extLst>
              <a:ext uri="{FF2B5EF4-FFF2-40B4-BE49-F238E27FC236}">
                <a16:creationId xmlns:a16="http://schemas.microsoft.com/office/drawing/2014/main" id="{9266E9CF-7C5D-4174-9121-CEEA57DE48C4}"/>
              </a:ext>
            </a:extLst>
          </p:cNvPr>
          <p:cNvSpPr txBox="1"/>
          <p:nvPr/>
        </p:nvSpPr>
        <p:spPr>
          <a:xfrm>
            <a:off x="3791824" y="5889358"/>
            <a:ext cx="4135772" cy="523220"/>
          </a:xfrm>
          <a:prstGeom prst="rect">
            <a:avLst/>
          </a:prstGeom>
          <a:noFill/>
        </p:spPr>
        <p:txBody>
          <a:bodyPr wrap="square" rtlCol="0">
            <a:spAutoFit/>
          </a:bodyPr>
          <a:lstStyle/>
          <a:p>
            <a:r>
              <a:rPr lang="en-US" sz="2800" dirty="0">
                <a:solidFill>
                  <a:srgbClr val="FF0000"/>
                </a:solidFill>
              </a:rPr>
              <a:t>Arabic/ Islamic writing</a:t>
            </a:r>
          </a:p>
        </p:txBody>
      </p:sp>
    </p:spTree>
    <p:extLst>
      <p:ext uri="{BB962C8B-B14F-4D97-AF65-F5344CB8AC3E}">
        <p14:creationId xmlns:p14="http://schemas.microsoft.com/office/powerpoint/2010/main" val="33618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FB2E6-5B90-471C-BF1C-40F53CBF676A}"/>
              </a:ext>
            </a:extLst>
          </p:cNvPr>
          <p:cNvPicPr>
            <a:picLocks noChangeAspect="1"/>
          </p:cNvPicPr>
          <p:nvPr/>
        </p:nvPicPr>
        <p:blipFill>
          <a:blip r:embed="rId2"/>
          <a:stretch>
            <a:fillRect/>
          </a:stretch>
        </p:blipFill>
        <p:spPr>
          <a:xfrm>
            <a:off x="8346719" y="562062"/>
            <a:ext cx="2910039" cy="5863511"/>
          </a:xfrm>
          <a:prstGeom prst="rect">
            <a:avLst/>
          </a:prstGeom>
        </p:spPr>
      </p:pic>
      <p:pic>
        <p:nvPicPr>
          <p:cNvPr id="5" name="Picture 4">
            <a:extLst>
              <a:ext uri="{FF2B5EF4-FFF2-40B4-BE49-F238E27FC236}">
                <a16:creationId xmlns:a16="http://schemas.microsoft.com/office/drawing/2014/main" id="{D0A4DF15-4B91-43C2-8D61-E06FBE66B819}"/>
              </a:ext>
            </a:extLst>
          </p:cNvPr>
          <p:cNvPicPr>
            <a:picLocks noChangeAspect="1"/>
          </p:cNvPicPr>
          <p:nvPr/>
        </p:nvPicPr>
        <p:blipFill>
          <a:blip r:embed="rId3"/>
          <a:stretch>
            <a:fillRect/>
          </a:stretch>
        </p:blipFill>
        <p:spPr>
          <a:xfrm>
            <a:off x="799290" y="562062"/>
            <a:ext cx="2724086" cy="5705014"/>
          </a:xfrm>
          <a:prstGeom prst="rect">
            <a:avLst/>
          </a:prstGeom>
        </p:spPr>
      </p:pic>
      <p:pic>
        <p:nvPicPr>
          <p:cNvPr id="7" name="Picture 6">
            <a:extLst>
              <a:ext uri="{FF2B5EF4-FFF2-40B4-BE49-F238E27FC236}">
                <a16:creationId xmlns:a16="http://schemas.microsoft.com/office/drawing/2014/main" id="{A37A817E-6E17-48BB-98DF-CFA387B8BB4D}"/>
              </a:ext>
            </a:extLst>
          </p:cNvPr>
          <p:cNvPicPr>
            <a:picLocks noChangeAspect="1"/>
          </p:cNvPicPr>
          <p:nvPr/>
        </p:nvPicPr>
        <p:blipFill>
          <a:blip r:embed="rId4"/>
          <a:stretch>
            <a:fillRect/>
          </a:stretch>
        </p:blipFill>
        <p:spPr>
          <a:xfrm>
            <a:off x="3793058" y="826315"/>
            <a:ext cx="4283978" cy="3212984"/>
          </a:xfrm>
          <a:prstGeom prst="rect">
            <a:avLst/>
          </a:prstGeom>
        </p:spPr>
      </p:pic>
      <p:sp>
        <p:nvSpPr>
          <p:cNvPr id="8" name="TextBox 7">
            <a:extLst>
              <a:ext uri="{FF2B5EF4-FFF2-40B4-BE49-F238E27FC236}">
                <a16:creationId xmlns:a16="http://schemas.microsoft.com/office/drawing/2014/main" id="{C478957A-1D23-4B29-8EFF-E199EAB93328}"/>
              </a:ext>
            </a:extLst>
          </p:cNvPr>
          <p:cNvSpPr txBox="1"/>
          <p:nvPr/>
        </p:nvSpPr>
        <p:spPr>
          <a:xfrm>
            <a:off x="4035105" y="4546833"/>
            <a:ext cx="3506598" cy="1569660"/>
          </a:xfrm>
          <a:prstGeom prst="rect">
            <a:avLst/>
          </a:prstGeom>
          <a:noFill/>
        </p:spPr>
        <p:txBody>
          <a:bodyPr wrap="square" rtlCol="0">
            <a:spAutoFit/>
          </a:bodyPr>
          <a:lstStyle/>
          <a:p>
            <a:r>
              <a:rPr lang="en-US" sz="2400" dirty="0"/>
              <a:t>Written styles in </a:t>
            </a:r>
          </a:p>
          <a:p>
            <a:r>
              <a:rPr lang="en-US" sz="2400" dirty="0"/>
              <a:t>Chinese, left side </a:t>
            </a:r>
          </a:p>
          <a:p>
            <a:r>
              <a:rPr lang="en-US" sz="2400" dirty="0"/>
              <a:t>Arabic, center</a:t>
            </a:r>
          </a:p>
          <a:p>
            <a:r>
              <a:rPr lang="en-US" sz="2400" dirty="0"/>
              <a:t>Japanese, right side</a:t>
            </a:r>
          </a:p>
        </p:txBody>
      </p:sp>
    </p:spTree>
    <p:extLst>
      <p:ext uri="{BB962C8B-B14F-4D97-AF65-F5344CB8AC3E}">
        <p14:creationId xmlns:p14="http://schemas.microsoft.com/office/powerpoint/2010/main" val="245068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3AC4F-791C-458A-A455-57F94AC3443D}"/>
              </a:ext>
            </a:extLst>
          </p:cNvPr>
          <p:cNvPicPr>
            <a:picLocks noChangeAspect="1"/>
          </p:cNvPicPr>
          <p:nvPr/>
        </p:nvPicPr>
        <p:blipFill>
          <a:blip r:embed="rId2"/>
          <a:stretch>
            <a:fillRect/>
          </a:stretch>
        </p:blipFill>
        <p:spPr>
          <a:xfrm>
            <a:off x="751281" y="799050"/>
            <a:ext cx="3944924" cy="5259899"/>
          </a:xfrm>
          <a:prstGeom prst="rect">
            <a:avLst/>
          </a:prstGeom>
        </p:spPr>
      </p:pic>
      <p:pic>
        <p:nvPicPr>
          <p:cNvPr id="5" name="Picture 4">
            <a:extLst>
              <a:ext uri="{FF2B5EF4-FFF2-40B4-BE49-F238E27FC236}">
                <a16:creationId xmlns:a16="http://schemas.microsoft.com/office/drawing/2014/main" id="{8E2690F0-4F72-400D-903C-15F01BA5FBDF}"/>
              </a:ext>
            </a:extLst>
          </p:cNvPr>
          <p:cNvPicPr>
            <a:picLocks noChangeAspect="1"/>
          </p:cNvPicPr>
          <p:nvPr/>
        </p:nvPicPr>
        <p:blipFill>
          <a:blip r:embed="rId3"/>
          <a:stretch>
            <a:fillRect/>
          </a:stretch>
        </p:blipFill>
        <p:spPr>
          <a:xfrm>
            <a:off x="5265491" y="427268"/>
            <a:ext cx="6410120" cy="4389539"/>
          </a:xfrm>
          <a:prstGeom prst="rect">
            <a:avLst/>
          </a:prstGeom>
        </p:spPr>
      </p:pic>
    </p:spTree>
    <p:extLst>
      <p:ext uri="{BB962C8B-B14F-4D97-AF65-F5344CB8AC3E}">
        <p14:creationId xmlns:p14="http://schemas.microsoft.com/office/powerpoint/2010/main" val="105062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CBAE4-4D11-4009-BB92-F927AF87A5DD}"/>
              </a:ext>
            </a:extLst>
          </p:cNvPr>
          <p:cNvPicPr>
            <a:picLocks noChangeAspect="1"/>
          </p:cNvPicPr>
          <p:nvPr/>
        </p:nvPicPr>
        <p:blipFill>
          <a:blip r:embed="rId2"/>
          <a:stretch>
            <a:fillRect/>
          </a:stretch>
        </p:blipFill>
        <p:spPr>
          <a:xfrm>
            <a:off x="6095999" y="2490132"/>
            <a:ext cx="5499239" cy="3558331"/>
          </a:xfrm>
          <a:prstGeom prst="rect">
            <a:avLst/>
          </a:prstGeom>
        </p:spPr>
      </p:pic>
      <p:pic>
        <p:nvPicPr>
          <p:cNvPr id="5" name="Picture 4">
            <a:extLst>
              <a:ext uri="{FF2B5EF4-FFF2-40B4-BE49-F238E27FC236}">
                <a16:creationId xmlns:a16="http://schemas.microsoft.com/office/drawing/2014/main" id="{C72E315A-0A60-4B15-B8EE-02A4B04B32E9}"/>
              </a:ext>
            </a:extLst>
          </p:cNvPr>
          <p:cNvPicPr>
            <a:picLocks noChangeAspect="1"/>
          </p:cNvPicPr>
          <p:nvPr/>
        </p:nvPicPr>
        <p:blipFill>
          <a:blip r:embed="rId3"/>
          <a:stretch>
            <a:fillRect/>
          </a:stretch>
        </p:blipFill>
        <p:spPr>
          <a:xfrm>
            <a:off x="520072" y="453300"/>
            <a:ext cx="3444137" cy="4487816"/>
          </a:xfrm>
          <a:prstGeom prst="rect">
            <a:avLst/>
          </a:prstGeom>
        </p:spPr>
      </p:pic>
    </p:spTree>
    <p:extLst>
      <p:ext uri="{BB962C8B-B14F-4D97-AF65-F5344CB8AC3E}">
        <p14:creationId xmlns:p14="http://schemas.microsoft.com/office/powerpoint/2010/main" val="175669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5BF799-97E5-4BAF-9400-3FF87B30791F}"/>
              </a:ext>
            </a:extLst>
          </p:cNvPr>
          <p:cNvSpPr txBox="1"/>
          <p:nvPr/>
        </p:nvSpPr>
        <p:spPr>
          <a:xfrm>
            <a:off x="847288" y="528506"/>
            <a:ext cx="9731229" cy="5509200"/>
          </a:xfrm>
          <a:prstGeom prst="rect">
            <a:avLst/>
          </a:prstGeom>
          <a:noFill/>
        </p:spPr>
        <p:txBody>
          <a:bodyPr wrap="square" rtlCol="0">
            <a:spAutoFit/>
          </a:bodyPr>
          <a:lstStyle/>
          <a:p>
            <a:r>
              <a:rPr lang="en-US" sz="3200" dirty="0"/>
              <a:t>The most suitable paper for calligraphy and </a:t>
            </a:r>
            <a:r>
              <a:rPr lang="en-US" sz="3200" dirty="0" err="1"/>
              <a:t>sumi</a:t>
            </a:r>
            <a:r>
              <a:rPr lang="en-US" sz="3200" dirty="0"/>
              <a:t>-e (</a:t>
            </a:r>
            <a:r>
              <a:rPr lang="ja-JP" altLang="en-US" sz="3200" dirty="0"/>
              <a:t>墨絵</a:t>
            </a:r>
            <a:r>
              <a:rPr lang="en-US" altLang="ja-JP" sz="3200" dirty="0"/>
              <a:t>, </a:t>
            </a:r>
            <a:r>
              <a:rPr lang="en-US" sz="3200" dirty="0"/>
              <a:t>ink painting) is Xuan paper (</a:t>
            </a:r>
            <a:r>
              <a:rPr lang="ja-JP" altLang="en-US" sz="3200" dirty="0"/>
              <a:t>宣紙</a:t>
            </a:r>
            <a:r>
              <a:rPr lang="en-US" altLang="ja-JP" sz="3200" dirty="0"/>
              <a:t>), </a:t>
            </a:r>
            <a:r>
              <a:rPr lang="en-US" sz="3200" dirty="0"/>
              <a:t>taking its name from a district of </a:t>
            </a:r>
            <a:r>
              <a:rPr lang="en-US" sz="3200" dirty="0" err="1"/>
              <a:t>Xuancheng</a:t>
            </a:r>
            <a:r>
              <a:rPr lang="en-US" sz="3200" dirty="0"/>
              <a:t> city It already existed during the Tang dynasty period (</a:t>
            </a:r>
            <a:r>
              <a:rPr lang="ja-JP" altLang="en-US" sz="3200" dirty="0"/>
              <a:t>唐朝</a:t>
            </a:r>
            <a:r>
              <a:rPr lang="en-US" altLang="ja-JP" sz="3200" dirty="0"/>
              <a:t>, 618 – 907 A.D.), </a:t>
            </a:r>
            <a:r>
              <a:rPr lang="en-US" sz="3200" dirty="0"/>
              <a:t>where Xuan paper was originally manufactured. </a:t>
            </a:r>
          </a:p>
          <a:p>
            <a:r>
              <a:rPr lang="en-US" sz="3200" dirty="0"/>
              <a:t>The main raw materials of Xuan paper are cherry tree bark or sandalwood, bamboo, mulberry, etc. </a:t>
            </a:r>
          </a:p>
          <a:p>
            <a:r>
              <a:rPr lang="en-US" sz="3200" dirty="0"/>
              <a:t>Xuan paper is sometimes mistakenly called </a:t>
            </a:r>
          </a:p>
          <a:p>
            <a:r>
              <a:rPr lang="en-US" sz="3200" dirty="0"/>
              <a:t>rice paper</a:t>
            </a:r>
          </a:p>
        </p:txBody>
      </p:sp>
    </p:spTree>
    <p:extLst>
      <p:ext uri="{BB962C8B-B14F-4D97-AF65-F5344CB8AC3E}">
        <p14:creationId xmlns:p14="http://schemas.microsoft.com/office/powerpoint/2010/main" val="26079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31BBE-8CD8-4CFB-88AC-E65D05556537}"/>
              </a:ext>
            </a:extLst>
          </p:cNvPr>
          <p:cNvPicPr>
            <a:picLocks noChangeAspect="1"/>
          </p:cNvPicPr>
          <p:nvPr/>
        </p:nvPicPr>
        <p:blipFill>
          <a:blip r:embed="rId2"/>
          <a:stretch>
            <a:fillRect/>
          </a:stretch>
        </p:blipFill>
        <p:spPr>
          <a:xfrm>
            <a:off x="7425819" y="509194"/>
            <a:ext cx="4185812" cy="5671832"/>
          </a:xfrm>
          <a:prstGeom prst="rect">
            <a:avLst/>
          </a:prstGeom>
        </p:spPr>
      </p:pic>
      <p:pic>
        <p:nvPicPr>
          <p:cNvPr id="4" name="Picture 3">
            <a:extLst>
              <a:ext uri="{FF2B5EF4-FFF2-40B4-BE49-F238E27FC236}">
                <a16:creationId xmlns:a16="http://schemas.microsoft.com/office/drawing/2014/main" id="{3D6DA93C-8648-4DBE-8DF4-1A9B47CD7B94}"/>
              </a:ext>
            </a:extLst>
          </p:cNvPr>
          <p:cNvPicPr>
            <a:picLocks noChangeAspect="1"/>
          </p:cNvPicPr>
          <p:nvPr/>
        </p:nvPicPr>
        <p:blipFill>
          <a:blip r:embed="rId3"/>
          <a:stretch>
            <a:fillRect/>
          </a:stretch>
        </p:blipFill>
        <p:spPr>
          <a:xfrm>
            <a:off x="746619" y="3916867"/>
            <a:ext cx="5975409" cy="1801410"/>
          </a:xfrm>
          <a:prstGeom prst="rect">
            <a:avLst/>
          </a:prstGeom>
        </p:spPr>
      </p:pic>
      <p:pic>
        <p:nvPicPr>
          <p:cNvPr id="5" name="Picture 4" descr="Related image">
            <a:hlinkClick r:id="rId4"/>
            <a:extLst>
              <a:ext uri="{FF2B5EF4-FFF2-40B4-BE49-F238E27FC236}">
                <a16:creationId xmlns:a16="http://schemas.microsoft.com/office/drawing/2014/main" id="{3B983C2E-37A8-4CF0-9641-4E2DDFB71CC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6620" y="509194"/>
            <a:ext cx="5975408" cy="3118643"/>
          </a:xfrm>
          <a:prstGeom prst="rect">
            <a:avLst/>
          </a:prstGeom>
          <a:noFill/>
          <a:ln>
            <a:noFill/>
          </a:ln>
        </p:spPr>
      </p:pic>
    </p:spTree>
    <p:extLst>
      <p:ext uri="{BB962C8B-B14F-4D97-AF65-F5344CB8AC3E}">
        <p14:creationId xmlns:p14="http://schemas.microsoft.com/office/powerpoint/2010/main" val="39259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0CD81-831C-40C7-8AA7-661C5254303A}"/>
              </a:ext>
            </a:extLst>
          </p:cNvPr>
          <p:cNvSpPr txBox="1"/>
          <p:nvPr/>
        </p:nvSpPr>
        <p:spPr>
          <a:xfrm>
            <a:off x="503340" y="1375795"/>
            <a:ext cx="7046752" cy="4985980"/>
          </a:xfrm>
          <a:prstGeom prst="rect">
            <a:avLst/>
          </a:prstGeom>
          <a:noFill/>
        </p:spPr>
        <p:txBody>
          <a:bodyPr wrap="square" rtlCol="0">
            <a:spAutoFit/>
          </a:bodyPr>
          <a:lstStyle/>
          <a:p>
            <a:r>
              <a:rPr lang="en-US" sz="2000" dirty="0">
                <a:latin typeface="Times New Roman" panose="02020603050405020304" pitchFamily="18" charset="0"/>
                <a:ea typeface="Times New Roman" panose="02020603050405020304" pitchFamily="18" charset="0"/>
              </a:rPr>
              <a:t>The Movie Theme for April is from "</a:t>
            </a:r>
            <a:r>
              <a:rPr lang="en-US" sz="2000" u="sng" dirty="0">
                <a:latin typeface="Times New Roman" panose="02020603050405020304" pitchFamily="18" charset="0"/>
                <a:ea typeface="Times New Roman" panose="02020603050405020304" pitchFamily="18" charset="0"/>
              </a:rPr>
              <a:t>The </a:t>
            </a:r>
            <a:r>
              <a:rPr lang="en-US" sz="2000" u="sng" dirty="0" err="1">
                <a:latin typeface="Times New Roman" panose="02020603050405020304" pitchFamily="18" charset="0"/>
                <a:ea typeface="Times New Roman" panose="02020603050405020304" pitchFamily="18" charset="0"/>
              </a:rPr>
              <a:t>NeverEnding</a:t>
            </a:r>
            <a:r>
              <a:rPr lang="en-US" sz="2000" u="sng" dirty="0">
                <a:latin typeface="Times New Roman" panose="02020603050405020304" pitchFamily="18" charset="0"/>
                <a:ea typeface="Times New Roman" panose="02020603050405020304" pitchFamily="18" charset="0"/>
              </a:rPr>
              <a:t> Story</a:t>
            </a:r>
            <a:r>
              <a:rPr lang="en-US" sz="2000" dirty="0">
                <a:latin typeface="Times New Roman" panose="02020603050405020304" pitchFamily="18" charset="0"/>
                <a:ea typeface="Times New Roman" panose="02020603050405020304" pitchFamily="18" charset="0"/>
              </a:rPr>
              <a:t> " </a:t>
            </a:r>
          </a:p>
          <a:p>
            <a:r>
              <a:rPr lang="en-US" sz="2000" dirty="0">
                <a:latin typeface="Times New Roman" panose="02020603050405020304" pitchFamily="18" charset="0"/>
                <a:ea typeface="Times New Roman" panose="02020603050405020304" pitchFamily="18" charset="0"/>
              </a:rPr>
              <a:t>a 1979 fantasy adventure book by Michael Ende. The 1984 film received the</a:t>
            </a:r>
            <a:r>
              <a:rPr lang="en-US" dirty="0"/>
              <a:t>: </a:t>
            </a:r>
            <a:r>
              <a:rPr lang="en-US" dirty="0">
                <a:solidFill>
                  <a:schemeClr val="tx1">
                    <a:lumMod val="95000"/>
                  </a:schemeClr>
                </a:solidFill>
                <a:hlinkClick r:id="rId2">
                  <a:extLst>
                    <a:ext uri="{A12FA001-AC4F-418D-AE19-62706E023703}">
                      <ahyp:hlinkClr xmlns:ahyp="http://schemas.microsoft.com/office/drawing/2018/hyperlinkcolor" val="tx"/>
                    </a:ext>
                  </a:extLst>
                </a:hlinkClick>
              </a:rPr>
              <a:t>German Film Award for Best Production Design</a:t>
            </a:r>
            <a:r>
              <a:rPr lang="en-US" dirty="0">
                <a:solidFill>
                  <a:schemeClr val="tx1">
                    <a:lumMod val="95000"/>
                  </a:schemeClr>
                </a:solidFill>
              </a:rPr>
              <a:t> in</a:t>
            </a:r>
            <a:r>
              <a:rPr lang="en-US" dirty="0"/>
              <a:t>1985</a:t>
            </a:r>
            <a:r>
              <a:rPr lang="en-US" sz="2000" dirty="0">
                <a:latin typeface="Times New Roman" panose="02020603050405020304" pitchFamily="18" charset="0"/>
              </a:rPr>
              <a:t>.  Of interest is the fact that before computerized special effects, this movie presented many mysterious characters in puppetry or large costumes, like the Rock-biter or Luck Dragon.</a:t>
            </a:r>
          </a:p>
          <a:p>
            <a:endParaRPr lang="en-US" sz="2000" dirty="0">
              <a:latin typeface="Times New Roman" panose="02020603050405020304" pitchFamily="18" charset="0"/>
            </a:endParaRPr>
          </a:p>
          <a:p>
            <a:r>
              <a:rPr lang="en-US" sz="2000" dirty="0">
                <a:latin typeface="Times New Roman" panose="02020603050405020304" pitchFamily="18" charset="0"/>
              </a:rPr>
              <a:t>The Princess needs to save her Fantasia world from the Nothing, </a:t>
            </a:r>
          </a:p>
          <a:p>
            <a:r>
              <a:rPr lang="en-US" sz="2000" dirty="0">
                <a:latin typeface="Times New Roman" panose="02020603050405020304" pitchFamily="18" charset="0"/>
              </a:rPr>
              <a:t>a dark and empty doom, where no imagination exists.</a:t>
            </a:r>
          </a:p>
          <a:p>
            <a:r>
              <a:rPr lang="en-US" sz="2000" dirty="0">
                <a:latin typeface="Times New Roman" panose="02020603050405020304" pitchFamily="18" charset="0"/>
              </a:rPr>
              <a:t>So she commissions the help of a brave young warrior and strangely enough needs the help of the young reader, Bastian. Through many trials and struggles the warrior, </a:t>
            </a:r>
            <a:r>
              <a:rPr lang="en-US" sz="2000" dirty="0" err="1">
                <a:latin typeface="Times New Roman" panose="02020603050405020304" pitchFamily="18" charset="0"/>
              </a:rPr>
              <a:t>Atreyu</a:t>
            </a:r>
            <a:r>
              <a:rPr lang="en-US" sz="2000" dirty="0">
                <a:latin typeface="Times New Roman" panose="02020603050405020304" pitchFamily="18" charset="0"/>
              </a:rPr>
              <a:t>, can only advance with the assistance of Bastian talking out loud to the book.</a:t>
            </a:r>
          </a:p>
          <a:p>
            <a:r>
              <a:rPr lang="en-US" sz="2000" dirty="0">
                <a:latin typeface="Times New Roman" panose="02020603050405020304" pitchFamily="18" charset="0"/>
              </a:rPr>
              <a:t>His imagination is what the story needs to never end without hope.</a:t>
            </a:r>
          </a:p>
          <a:p>
            <a:endParaRPr lang="en-US" sz="2000" dirty="0"/>
          </a:p>
          <a:p>
            <a:r>
              <a:rPr lang="en-US" dirty="0"/>
              <a:t> </a:t>
            </a:r>
          </a:p>
        </p:txBody>
      </p:sp>
      <p:pic>
        <p:nvPicPr>
          <p:cNvPr id="4" name="Picture 3">
            <a:extLst>
              <a:ext uri="{FF2B5EF4-FFF2-40B4-BE49-F238E27FC236}">
                <a16:creationId xmlns:a16="http://schemas.microsoft.com/office/drawing/2014/main" id="{A799279F-AE5E-4F6F-B12E-3DC14AD54745}"/>
              </a:ext>
            </a:extLst>
          </p:cNvPr>
          <p:cNvPicPr>
            <a:picLocks noChangeAspect="1"/>
          </p:cNvPicPr>
          <p:nvPr/>
        </p:nvPicPr>
        <p:blipFill>
          <a:blip r:embed="rId3"/>
          <a:stretch>
            <a:fillRect/>
          </a:stretch>
        </p:blipFill>
        <p:spPr>
          <a:xfrm>
            <a:off x="7550092" y="713065"/>
            <a:ext cx="3846288" cy="5288645"/>
          </a:xfrm>
          <a:prstGeom prst="rect">
            <a:avLst/>
          </a:prstGeom>
        </p:spPr>
      </p:pic>
    </p:spTree>
    <p:extLst>
      <p:ext uri="{BB962C8B-B14F-4D97-AF65-F5344CB8AC3E}">
        <p14:creationId xmlns:p14="http://schemas.microsoft.com/office/powerpoint/2010/main" val="212992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18B57D-2FC6-4277-8F30-757B717B2FDC}"/>
              </a:ext>
            </a:extLst>
          </p:cNvPr>
          <p:cNvPicPr>
            <a:picLocks noChangeAspect="1"/>
          </p:cNvPicPr>
          <p:nvPr/>
        </p:nvPicPr>
        <p:blipFill>
          <a:blip r:embed="rId2"/>
          <a:stretch>
            <a:fillRect/>
          </a:stretch>
        </p:blipFill>
        <p:spPr>
          <a:xfrm>
            <a:off x="3168220" y="410490"/>
            <a:ext cx="3458674" cy="3301462"/>
          </a:xfrm>
          <a:prstGeom prst="rect">
            <a:avLst/>
          </a:prstGeom>
        </p:spPr>
      </p:pic>
      <p:pic>
        <p:nvPicPr>
          <p:cNvPr id="5" name="Picture 4">
            <a:extLst>
              <a:ext uri="{FF2B5EF4-FFF2-40B4-BE49-F238E27FC236}">
                <a16:creationId xmlns:a16="http://schemas.microsoft.com/office/drawing/2014/main" id="{466F3B57-F69F-4DAC-8C3C-097950431B9F}"/>
              </a:ext>
            </a:extLst>
          </p:cNvPr>
          <p:cNvPicPr>
            <a:picLocks noChangeAspect="1"/>
          </p:cNvPicPr>
          <p:nvPr/>
        </p:nvPicPr>
        <p:blipFill>
          <a:blip r:embed="rId3"/>
          <a:stretch>
            <a:fillRect/>
          </a:stretch>
        </p:blipFill>
        <p:spPr>
          <a:xfrm>
            <a:off x="6758758" y="618689"/>
            <a:ext cx="5018412" cy="2810311"/>
          </a:xfrm>
          <a:prstGeom prst="rect">
            <a:avLst/>
          </a:prstGeom>
        </p:spPr>
      </p:pic>
      <p:pic>
        <p:nvPicPr>
          <p:cNvPr id="7" name="Picture 6">
            <a:extLst>
              <a:ext uri="{FF2B5EF4-FFF2-40B4-BE49-F238E27FC236}">
                <a16:creationId xmlns:a16="http://schemas.microsoft.com/office/drawing/2014/main" id="{DB2CF7C8-0FE5-4A29-AEBB-F2DBB09B883F}"/>
              </a:ext>
            </a:extLst>
          </p:cNvPr>
          <p:cNvPicPr>
            <a:picLocks noChangeAspect="1"/>
          </p:cNvPicPr>
          <p:nvPr/>
        </p:nvPicPr>
        <p:blipFill>
          <a:blip r:embed="rId4"/>
          <a:stretch>
            <a:fillRect/>
          </a:stretch>
        </p:blipFill>
        <p:spPr>
          <a:xfrm>
            <a:off x="804687" y="4177717"/>
            <a:ext cx="4118833" cy="2176507"/>
          </a:xfrm>
          <a:prstGeom prst="rect">
            <a:avLst/>
          </a:prstGeom>
        </p:spPr>
      </p:pic>
      <p:pic>
        <p:nvPicPr>
          <p:cNvPr id="9" name="Picture 8">
            <a:extLst>
              <a:ext uri="{FF2B5EF4-FFF2-40B4-BE49-F238E27FC236}">
                <a16:creationId xmlns:a16="http://schemas.microsoft.com/office/drawing/2014/main" id="{5ACE64BF-0DAD-4BDA-BA4F-FFE86EB50A00}"/>
              </a:ext>
            </a:extLst>
          </p:cNvPr>
          <p:cNvPicPr>
            <a:picLocks noChangeAspect="1"/>
          </p:cNvPicPr>
          <p:nvPr/>
        </p:nvPicPr>
        <p:blipFill>
          <a:blip r:embed="rId5"/>
          <a:stretch>
            <a:fillRect/>
          </a:stretch>
        </p:blipFill>
        <p:spPr>
          <a:xfrm>
            <a:off x="5041390" y="3985208"/>
            <a:ext cx="2884138" cy="2176506"/>
          </a:xfrm>
          <a:prstGeom prst="rect">
            <a:avLst/>
          </a:prstGeom>
        </p:spPr>
      </p:pic>
      <p:pic>
        <p:nvPicPr>
          <p:cNvPr id="11" name="Picture 10">
            <a:extLst>
              <a:ext uri="{FF2B5EF4-FFF2-40B4-BE49-F238E27FC236}">
                <a16:creationId xmlns:a16="http://schemas.microsoft.com/office/drawing/2014/main" id="{455ABBB9-3EBE-421F-AC61-11ACF36531D5}"/>
              </a:ext>
            </a:extLst>
          </p:cNvPr>
          <p:cNvPicPr>
            <a:picLocks noChangeAspect="1"/>
          </p:cNvPicPr>
          <p:nvPr/>
        </p:nvPicPr>
        <p:blipFill>
          <a:blip r:embed="rId6"/>
          <a:stretch>
            <a:fillRect/>
          </a:stretch>
        </p:blipFill>
        <p:spPr>
          <a:xfrm>
            <a:off x="8330268" y="3592901"/>
            <a:ext cx="3296873" cy="2568814"/>
          </a:xfrm>
          <a:prstGeom prst="rect">
            <a:avLst/>
          </a:prstGeom>
        </p:spPr>
      </p:pic>
      <p:pic>
        <p:nvPicPr>
          <p:cNvPr id="13" name="Picture 12">
            <a:extLst>
              <a:ext uri="{FF2B5EF4-FFF2-40B4-BE49-F238E27FC236}">
                <a16:creationId xmlns:a16="http://schemas.microsoft.com/office/drawing/2014/main" id="{99D18400-045A-43D2-AA97-C64A50A11570}"/>
              </a:ext>
            </a:extLst>
          </p:cNvPr>
          <p:cNvPicPr>
            <a:picLocks noChangeAspect="1"/>
          </p:cNvPicPr>
          <p:nvPr/>
        </p:nvPicPr>
        <p:blipFill>
          <a:blip r:embed="rId7"/>
          <a:stretch>
            <a:fillRect/>
          </a:stretch>
        </p:blipFill>
        <p:spPr>
          <a:xfrm>
            <a:off x="-87855" y="410490"/>
            <a:ext cx="3194696" cy="3208176"/>
          </a:xfrm>
          <a:prstGeom prst="rect">
            <a:avLst/>
          </a:prstGeom>
        </p:spPr>
      </p:pic>
    </p:spTree>
    <p:extLst>
      <p:ext uri="{BB962C8B-B14F-4D97-AF65-F5344CB8AC3E}">
        <p14:creationId xmlns:p14="http://schemas.microsoft.com/office/powerpoint/2010/main" val="37301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962E20-952F-4B32-A03C-FF666B3808B9}"/>
              </a:ext>
            </a:extLst>
          </p:cNvPr>
          <p:cNvSpPr/>
          <p:nvPr/>
        </p:nvSpPr>
        <p:spPr>
          <a:xfrm>
            <a:off x="771786" y="612396"/>
            <a:ext cx="10427517" cy="6001643"/>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The Movie Theme for April is from "</a:t>
            </a:r>
            <a:r>
              <a:rPr lang="en-US" sz="3200" u="sng" dirty="0">
                <a:latin typeface="Times New Roman" panose="02020603050405020304" pitchFamily="18" charset="0"/>
                <a:ea typeface="Times New Roman" panose="02020603050405020304" pitchFamily="18" charset="0"/>
              </a:rPr>
              <a:t>The </a:t>
            </a:r>
            <a:r>
              <a:rPr lang="en-US" sz="3200" u="sng" dirty="0" err="1">
                <a:latin typeface="Times New Roman" panose="02020603050405020304" pitchFamily="18" charset="0"/>
                <a:ea typeface="Times New Roman" panose="02020603050405020304" pitchFamily="18" charset="0"/>
              </a:rPr>
              <a:t>NeverEnding</a:t>
            </a:r>
            <a:r>
              <a:rPr lang="en-US" sz="3200" u="sng" dirty="0">
                <a:latin typeface="Times New Roman" panose="02020603050405020304" pitchFamily="18" charset="0"/>
                <a:ea typeface="Times New Roman" panose="02020603050405020304" pitchFamily="18" charset="0"/>
              </a:rPr>
              <a:t> Story</a:t>
            </a:r>
            <a:r>
              <a:rPr lang="en-US" sz="3200" dirty="0">
                <a:latin typeface="Times New Roman" panose="02020603050405020304" pitchFamily="18" charset="0"/>
                <a:ea typeface="Times New Roman" panose="02020603050405020304" pitchFamily="18" charset="0"/>
              </a:rPr>
              <a:t> " a 1979 fantasy book by Michael Ende. The 1984 film is about a boy and the adventures that involves himself with the other mysterious  characters while he is reading that titled book. Bastian, </a:t>
            </a:r>
            <a:r>
              <a:rPr lang="en-US" sz="3200" dirty="0" err="1">
                <a:latin typeface="Times New Roman" panose="02020603050405020304" pitchFamily="18" charset="0"/>
                <a:ea typeface="Times New Roman" panose="02020603050405020304" pitchFamily="18" charset="0"/>
              </a:rPr>
              <a:t>Atreyu</a:t>
            </a:r>
            <a:r>
              <a:rPr lang="en-US" sz="3200" dirty="0">
                <a:latin typeface="Times New Roman" panose="02020603050405020304" pitchFamily="18" charset="0"/>
                <a:ea typeface="Times New Roman" panose="02020603050405020304" pitchFamily="18" charset="0"/>
              </a:rPr>
              <a:t>, the Princess &amp; Luck Dragon.</a:t>
            </a:r>
          </a:p>
          <a:p>
            <a:r>
              <a:rPr lang="en-US" sz="3200" dirty="0">
                <a:latin typeface="Times New Roman" panose="02020603050405020304" pitchFamily="18" charset="0"/>
                <a:ea typeface="Times New Roman" panose="02020603050405020304" pitchFamily="18" charset="0"/>
              </a:rPr>
              <a:t>So, we borrow the title for this April Program when looking at historical Never-ending writing and using the earliest of tools known for drawing and writing.  As we study the writing tools of the past, we can experience how they were created and appreciate that simple tools can still be utilized today.  So let’s continue this never-ending writing that can influence us and others in the present and in the future.</a:t>
            </a:r>
          </a:p>
        </p:txBody>
      </p:sp>
    </p:spTree>
    <p:extLst>
      <p:ext uri="{BB962C8B-B14F-4D97-AF65-F5344CB8AC3E}">
        <p14:creationId xmlns:p14="http://schemas.microsoft.com/office/powerpoint/2010/main" val="399656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8D2F33-A156-4FC1-933B-65198472D2CB}"/>
              </a:ext>
            </a:extLst>
          </p:cNvPr>
          <p:cNvPicPr>
            <a:picLocks noChangeAspect="1"/>
          </p:cNvPicPr>
          <p:nvPr/>
        </p:nvPicPr>
        <p:blipFill>
          <a:blip r:embed="rId2"/>
          <a:stretch>
            <a:fillRect/>
          </a:stretch>
        </p:blipFill>
        <p:spPr>
          <a:xfrm>
            <a:off x="520115" y="875095"/>
            <a:ext cx="3542951" cy="4722329"/>
          </a:xfrm>
          <a:prstGeom prst="rect">
            <a:avLst/>
          </a:prstGeom>
        </p:spPr>
      </p:pic>
      <p:pic>
        <p:nvPicPr>
          <p:cNvPr id="9" name="Picture 8">
            <a:extLst>
              <a:ext uri="{FF2B5EF4-FFF2-40B4-BE49-F238E27FC236}">
                <a16:creationId xmlns:a16="http://schemas.microsoft.com/office/drawing/2014/main" id="{AD125197-6755-4931-91F4-16DFBB514B8E}"/>
              </a:ext>
            </a:extLst>
          </p:cNvPr>
          <p:cNvPicPr>
            <a:picLocks noChangeAspect="1"/>
          </p:cNvPicPr>
          <p:nvPr/>
        </p:nvPicPr>
        <p:blipFill>
          <a:blip r:embed="rId3"/>
          <a:stretch>
            <a:fillRect/>
          </a:stretch>
        </p:blipFill>
        <p:spPr>
          <a:xfrm>
            <a:off x="4686291" y="763574"/>
            <a:ext cx="6885289" cy="4833850"/>
          </a:xfrm>
          <a:prstGeom prst="rect">
            <a:avLst/>
          </a:prstGeom>
        </p:spPr>
      </p:pic>
      <p:sp>
        <p:nvSpPr>
          <p:cNvPr id="2" name="TextBox 1">
            <a:extLst>
              <a:ext uri="{FF2B5EF4-FFF2-40B4-BE49-F238E27FC236}">
                <a16:creationId xmlns:a16="http://schemas.microsoft.com/office/drawing/2014/main" id="{208F8135-3CB8-4F6D-89B3-8C671CC5175E}"/>
              </a:ext>
            </a:extLst>
          </p:cNvPr>
          <p:cNvSpPr txBox="1"/>
          <p:nvPr/>
        </p:nvSpPr>
        <p:spPr>
          <a:xfrm>
            <a:off x="2315361" y="5838738"/>
            <a:ext cx="3045204" cy="369332"/>
          </a:xfrm>
          <a:prstGeom prst="rect">
            <a:avLst/>
          </a:prstGeom>
          <a:noFill/>
        </p:spPr>
        <p:txBody>
          <a:bodyPr wrap="square" rtlCol="0">
            <a:spAutoFit/>
          </a:bodyPr>
          <a:lstStyle/>
          <a:p>
            <a:r>
              <a:rPr lang="en-US" dirty="0"/>
              <a:t>Papyrus Plants</a:t>
            </a:r>
          </a:p>
        </p:txBody>
      </p:sp>
    </p:spTree>
    <p:extLst>
      <p:ext uri="{BB962C8B-B14F-4D97-AF65-F5344CB8AC3E}">
        <p14:creationId xmlns:p14="http://schemas.microsoft.com/office/powerpoint/2010/main" val="175856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gyptian reed pen">
            <a:extLst>
              <a:ext uri="{FF2B5EF4-FFF2-40B4-BE49-F238E27FC236}">
                <a16:creationId xmlns:a16="http://schemas.microsoft.com/office/drawing/2014/main" id="{43782F0B-0C76-415B-8FE7-3B95B3CD4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6" y="595181"/>
            <a:ext cx="7437563" cy="24919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46B943-346B-457D-8FDD-15205C158B67}"/>
              </a:ext>
            </a:extLst>
          </p:cNvPr>
          <p:cNvPicPr>
            <a:picLocks noChangeAspect="1"/>
          </p:cNvPicPr>
          <p:nvPr/>
        </p:nvPicPr>
        <p:blipFill>
          <a:blip r:embed="rId3"/>
          <a:stretch>
            <a:fillRect/>
          </a:stretch>
        </p:blipFill>
        <p:spPr>
          <a:xfrm>
            <a:off x="1288252" y="3222704"/>
            <a:ext cx="4195658" cy="3158893"/>
          </a:xfrm>
          <a:prstGeom prst="rect">
            <a:avLst/>
          </a:prstGeom>
        </p:spPr>
      </p:pic>
      <p:pic>
        <p:nvPicPr>
          <p:cNvPr id="5" name="Picture 4">
            <a:extLst>
              <a:ext uri="{FF2B5EF4-FFF2-40B4-BE49-F238E27FC236}">
                <a16:creationId xmlns:a16="http://schemas.microsoft.com/office/drawing/2014/main" id="{EACFD4FA-ADC4-4E73-8A2C-DA53054A4B75}"/>
              </a:ext>
            </a:extLst>
          </p:cNvPr>
          <p:cNvPicPr>
            <a:picLocks noChangeAspect="1"/>
          </p:cNvPicPr>
          <p:nvPr/>
        </p:nvPicPr>
        <p:blipFill>
          <a:blip r:embed="rId4"/>
          <a:stretch>
            <a:fillRect/>
          </a:stretch>
        </p:blipFill>
        <p:spPr>
          <a:xfrm>
            <a:off x="8053279" y="1413037"/>
            <a:ext cx="3639878" cy="4715631"/>
          </a:xfrm>
          <a:prstGeom prst="rect">
            <a:avLst/>
          </a:prstGeom>
        </p:spPr>
      </p:pic>
    </p:spTree>
    <p:extLst>
      <p:ext uri="{BB962C8B-B14F-4D97-AF65-F5344CB8AC3E}">
        <p14:creationId xmlns:p14="http://schemas.microsoft.com/office/powerpoint/2010/main" val="168534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3FC84-AAF5-461E-A4F7-F44BDE3C4EF7}"/>
              </a:ext>
            </a:extLst>
          </p:cNvPr>
          <p:cNvPicPr>
            <a:picLocks noChangeAspect="1"/>
          </p:cNvPicPr>
          <p:nvPr/>
        </p:nvPicPr>
        <p:blipFill>
          <a:blip r:embed="rId2"/>
          <a:stretch>
            <a:fillRect/>
          </a:stretch>
        </p:blipFill>
        <p:spPr>
          <a:xfrm>
            <a:off x="416085" y="402016"/>
            <a:ext cx="5422653" cy="3283613"/>
          </a:xfrm>
          <a:prstGeom prst="rect">
            <a:avLst/>
          </a:prstGeom>
        </p:spPr>
      </p:pic>
      <p:pic>
        <p:nvPicPr>
          <p:cNvPr id="9" name="Picture 8">
            <a:extLst>
              <a:ext uri="{FF2B5EF4-FFF2-40B4-BE49-F238E27FC236}">
                <a16:creationId xmlns:a16="http://schemas.microsoft.com/office/drawing/2014/main" id="{F6BEDBC4-C8E5-4371-8683-467E4DCFEDA6}"/>
              </a:ext>
            </a:extLst>
          </p:cNvPr>
          <p:cNvPicPr>
            <a:picLocks noChangeAspect="1"/>
          </p:cNvPicPr>
          <p:nvPr/>
        </p:nvPicPr>
        <p:blipFill>
          <a:blip r:embed="rId3"/>
          <a:stretch>
            <a:fillRect/>
          </a:stretch>
        </p:blipFill>
        <p:spPr>
          <a:xfrm>
            <a:off x="658886" y="3815812"/>
            <a:ext cx="5022340" cy="2812510"/>
          </a:xfrm>
          <a:prstGeom prst="rect">
            <a:avLst/>
          </a:prstGeom>
        </p:spPr>
      </p:pic>
      <p:pic>
        <p:nvPicPr>
          <p:cNvPr id="6" name="Picture 5">
            <a:extLst>
              <a:ext uri="{FF2B5EF4-FFF2-40B4-BE49-F238E27FC236}">
                <a16:creationId xmlns:a16="http://schemas.microsoft.com/office/drawing/2014/main" id="{8DB00B1D-1FDF-4E0B-AE58-A76E7C6F0334}"/>
              </a:ext>
            </a:extLst>
          </p:cNvPr>
          <p:cNvPicPr>
            <a:picLocks noChangeAspect="1"/>
          </p:cNvPicPr>
          <p:nvPr/>
        </p:nvPicPr>
        <p:blipFill>
          <a:blip r:embed="rId4"/>
          <a:stretch>
            <a:fillRect/>
          </a:stretch>
        </p:blipFill>
        <p:spPr>
          <a:xfrm>
            <a:off x="6737277" y="472015"/>
            <a:ext cx="4000632" cy="5762968"/>
          </a:xfrm>
          <a:prstGeom prst="rect">
            <a:avLst/>
          </a:prstGeom>
        </p:spPr>
      </p:pic>
    </p:spTree>
    <p:extLst>
      <p:ext uri="{BB962C8B-B14F-4D97-AF65-F5344CB8AC3E}">
        <p14:creationId xmlns:p14="http://schemas.microsoft.com/office/powerpoint/2010/main" val="414884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9BC3C-8A97-41EC-9E75-6F61E1CC49E1}"/>
              </a:ext>
            </a:extLst>
          </p:cNvPr>
          <p:cNvPicPr>
            <a:picLocks noChangeAspect="1"/>
          </p:cNvPicPr>
          <p:nvPr/>
        </p:nvPicPr>
        <p:blipFill>
          <a:blip r:embed="rId2"/>
          <a:stretch>
            <a:fillRect/>
          </a:stretch>
        </p:blipFill>
        <p:spPr>
          <a:xfrm>
            <a:off x="629175" y="518401"/>
            <a:ext cx="10939243" cy="5821197"/>
          </a:xfrm>
          <a:prstGeom prst="rect">
            <a:avLst/>
          </a:prstGeom>
        </p:spPr>
      </p:pic>
    </p:spTree>
    <p:extLst>
      <p:ext uri="{BB962C8B-B14F-4D97-AF65-F5344CB8AC3E}">
        <p14:creationId xmlns:p14="http://schemas.microsoft.com/office/powerpoint/2010/main" val="272505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033093-052D-4FB1-B230-3093D3A740DE}"/>
              </a:ext>
            </a:extLst>
          </p:cNvPr>
          <p:cNvPicPr>
            <a:picLocks noChangeAspect="1"/>
          </p:cNvPicPr>
          <p:nvPr/>
        </p:nvPicPr>
        <p:blipFill>
          <a:blip r:embed="rId2"/>
          <a:stretch>
            <a:fillRect/>
          </a:stretch>
        </p:blipFill>
        <p:spPr>
          <a:xfrm>
            <a:off x="1502590" y="564509"/>
            <a:ext cx="4277426" cy="2872432"/>
          </a:xfrm>
          <a:prstGeom prst="rect">
            <a:avLst/>
          </a:prstGeom>
        </p:spPr>
      </p:pic>
      <p:pic>
        <p:nvPicPr>
          <p:cNvPr id="4" name="Picture 3">
            <a:extLst>
              <a:ext uri="{FF2B5EF4-FFF2-40B4-BE49-F238E27FC236}">
                <a16:creationId xmlns:a16="http://schemas.microsoft.com/office/drawing/2014/main" id="{70FA5AC1-57B3-451C-87E9-E290EB4ABFAF}"/>
              </a:ext>
            </a:extLst>
          </p:cNvPr>
          <p:cNvPicPr>
            <a:picLocks noChangeAspect="1"/>
          </p:cNvPicPr>
          <p:nvPr/>
        </p:nvPicPr>
        <p:blipFill>
          <a:blip r:embed="rId3"/>
          <a:stretch>
            <a:fillRect/>
          </a:stretch>
        </p:blipFill>
        <p:spPr>
          <a:xfrm>
            <a:off x="7191526" y="564509"/>
            <a:ext cx="4495036" cy="5381538"/>
          </a:xfrm>
          <a:prstGeom prst="rect">
            <a:avLst/>
          </a:prstGeom>
        </p:spPr>
      </p:pic>
      <p:pic>
        <p:nvPicPr>
          <p:cNvPr id="3" name="Picture 2">
            <a:extLst>
              <a:ext uri="{FF2B5EF4-FFF2-40B4-BE49-F238E27FC236}">
                <a16:creationId xmlns:a16="http://schemas.microsoft.com/office/drawing/2014/main" id="{F078D160-7796-4969-ADB7-5FF900C013F0}"/>
              </a:ext>
            </a:extLst>
          </p:cNvPr>
          <p:cNvPicPr>
            <a:picLocks noChangeAspect="1"/>
          </p:cNvPicPr>
          <p:nvPr/>
        </p:nvPicPr>
        <p:blipFill>
          <a:blip r:embed="rId4"/>
          <a:stretch>
            <a:fillRect/>
          </a:stretch>
        </p:blipFill>
        <p:spPr>
          <a:xfrm>
            <a:off x="3322040" y="3521279"/>
            <a:ext cx="3715666" cy="2948941"/>
          </a:xfrm>
          <a:prstGeom prst="rect">
            <a:avLst/>
          </a:prstGeom>
        </p:spPr>
      </p:pic>
    </p:spTree>
    <p:extLst>
      <p:ext uri="{BB962C8B-B14F-4D97-AF65-F5344CB8AC3E}">
        <p14:creationId xmlns:p14="http://schemas.microsoft.com/office/powerpoint/2010/main" val="2974791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345</TotalTime>
  <Words>402</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Birmingham Sans Serif</vt:lpstr>
      <vt:lpstr>Century Gothic</vt:lpstr>
      <vt:lpstr>Times New Roman</vt:lpstr>
      <vt:lpstr>Savon</vt:lpstr>
      <vt:lpstr>The neverending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neverending story</dc:title>
  <dc:creator>Tomas</dc:creator>
  <cp:lastModifiedBy>Tomas</cp:lastModifiedBy>
  <cp:revision>40</cp:revision>
  <dcterms:created xsi:type="dcterms:W3CDTF">2019-04-09T02:58:40Z</dcterms:created>
  <dcterms:modified xsi:type="dcterms:W3CDTF">2019-04-13T04:27:00Z</dcterms:modified>
</cp:coreProperties>
</file>