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4" r:id="rId3"/>
    <p:sldId id="318" r:id="rId4"/>
    <p:sldId id="267" r:id="rId5"/>
    <p:sldId id="313" r:id="rId6"/>
    <p:sldId id="317" r:id="rId7"/>
    <p:sldId id="268" r:id="rId8"/>
    <p:sldId id="321" r:id="rId9"/>
    <p:sldId id="261" r:id="rId10"/>
    <p:sldId id="256" r:id="rId11"/>
    <p:sldId id="270" r:id="rId12"/>
    <p:sldId id="269" r:id="rId13"/>
    <p:sldId id="272" r:id="rId14"/>
    <p:sldId id="274" r:id="rId15"/>
    <p:sldId id="260" r:id="rId16"/>
    <p:sldId id="276" r:id="rId17"/>
    <p:sldId id="275" r:id="rId18"/>
    <p:sldId id="316" r:id="rId19"/>
    <p:sldId id="277" r:id="rId20"/>
    <p:sldId id="278" r:id="rId21"/>
    <p:sldId id="314" r:id="rId22"/>
    <p:sldId id="302" r:id="rId23"/>
    <p:sldId id="280" r:id="rId24"/>
    <p:sldId id="282" r:id="rId25"/>
    <p:sldId id="281" r:id="rId26"/>
    <p:sldId id="283" r:id="rId27"/>
    <p:sldId id="262" r:id="rId28"/>
  </p:sldIdLst>
  <p:sldSz cx="12192000" cy="9144000"/>
  <p:notesSz cx="7102475" cy="9388475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yetano Olivarez" initials="CO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4" autoAdjust="0"/>
    <p:restoredTop sz="94528" autoAdjust="0"/>
  </p:normalViewPr>
  <p:slideViewPr>
    <p:cSldViewPr snapToGrid="0">
      <p:cViewPr>
        <p:scale>
          <a:sx n="50" d="100"/>
          <a:sy n="50" d="100"/>
        </p:scale>
        <p:origin x="-2120" y="-520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1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2T22:01:30.549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3557D2-7E68-4C53-A571-29FC13581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451D0D-632D-49E8-9041-31E7523D14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CD8FA-780B-45E2-B6ED-41E53C999C9D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AD048D-5388-41E4-8D77-D842E6571E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45A028-9DED-4C8A-AD68-0C514304A2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D43C-7727-4022-A0CE-CC020412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6DE43E-36C5-496D-8B43-C89407321832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E3970B5-17A2-4886-B8A1-B201AE1A5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PONDERING  What 3“ x 3” style?   	(This old dress?....These are MY COMFY CASUAL CLOTHES. )</a:t>
            </a:r>
          </a:p>
          <a:p>
            <a:r>
              <a:rPr lang="en-US" dirty="0"/>
              <a:t> Poster by Eugene Grasset.    Also see:  JULES CHERET posters.                       HAPPY MOTHER’S DAY!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7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Rennie MacIntosh “CLASSIC” typeface. Merged Celtic styles with </a:t>
            </a:r>
            <a:r>
              <a:rPr lang="en-US" dirty="0" err="1"/>
              <a:t>Japonisme</a:t>
            </a:r>
            <a:r>
              <a:rPr lang="en-US" dirty="0"/>
              <a:t> and Arts &amp; Crafts style creating simplistic beauty in form. Tamed the “whiplash curve” that is iconic in Art Nouveau renderings.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Charles Rennie Mackintosh – THE MACINTOSH ROSE IS THE PREMIER LOGO FOR ART NOUVEAU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9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JUDENDSTHIL – GERMAN ART NOUVEAU :   JUGEND MAGAZINE –1896 OTTO ECKMANN – “Orange Flower”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1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JUGEND 1896  - Josef </a:t>
            </a:r>
            <a:r>
              <a:rPr lang="en-US" dirty="0" err="1"/>
              <a:t>Witzel</a:t>
            </a:r>
            <a:r>
              <a:rPr lang="en-US" dirty="0"/>
              <a:t>  7.87”w X 11” H ..  Weekly Magazine – every issue new letter masthead.  Google: </a:t>
            </a:r>
            <a:r>
              <a:rPr lang="en-US" dirty="0" err="1"/>
              <a:t>Jugend</a:t>
            </a:r>
            <a:r>
              <a:rPr lang="en-US" dirty="0"/>
              <a:t> Magazine covers.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0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BAUHAUS –1919 to 1932         Herbert Bayer’s “Universal alphabet”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8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FUTURA 1927 – WENT TO THE MOON  - STILL USED BY “ABSOLUT” VODKA AND VOLKSWAGEN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1927 Futura – Paul Renner   --  2018 Poster – Stephanie Dickerson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Commercial enterprise – beset by financial problems.  Opposed “ the floral style”. Not keen on Edward Johnston style of lettering.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3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 SACRUM – “SACRED SPRING” -   1902 Poster KOLOMAN MOSER – 13</a:t>
            </a:r>
            <a:r>
              <a:rPr lang="en-US" baseline="30000" dirty="0"/>
              <a:t>TH</a:t>
            </a:r>
            <a:r>
              <a:rPr lang="en-US" dirty="0"/>
              <a:t> VIENNA SECESSION EXHIBITION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85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Alfred Roller Poster(far right)  -  inspired “Psychedelic” lettering of 1960-70… See Victor </a:t>
            </a:r>
            <a:r>
              <a:rPr lang="en-US" dirty="0" err="1"/>
              <a:t>Moscoso</a:t>
            </a:r>
            <a:r>
              <a:rPr lang="en-US" dirty="0"/>
              <a:t> and Wes Wilson  at luc.devroye.org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 Nouveau 1890 -1910   Characteristics: Whiplash curves, nature, flowers, free-flowing lettering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33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 SACRUM – Vienna Secession Magazine -January 1898  -Initial Issue  “ Sacred Spring”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23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Kunstler </a:t>
            </a:r>
            <a:r>
              <a:rPr lang="en-US" dirty="0" err="1"/>
              <a:t>Initialen</a:t>
            </a:r>
            <a:r>
              <a:rPr lang="en-US" dirty="0"/>
              <a:t> – See luc.devroye.org : “ </a:t>
            </a:r>
            <a:r>
              <a:rPr lang="en-US" dirty="0" err="1"/>
              <a:t>VonLarisch</a:t>
            </a:r>
            <a:r>
              <a:rPr lang="en-US" dirty="0"/>
              <a:t>, Rudolph – “ </a:t>
            </a:r>
            <a:r>
              <a:rPr lang="en-US" dirty="0" err="1"/>
              <a:t>Biespele</a:t>
            </a:r>
            <a:r>
              <a:rPr lang="en-US" dirty="0"/>
              <a:t> </a:t>
            </a:r>
            <a:r>
              <a:rPr lang="en-US" dirty="0" err="1"/>
              <a:t>KunstlerSchriften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Fonderie</a:t>
            </a:r>
            <a:r>
              <a:rPr lang="en-US" dirty="0"/>
              <a:t> </a:t>
            </a:r>
            <a:r>
              <a:rPr lang="en-US" dirty="0" err="1"/>
              <a:t>Deberney</a:t>
            </a:r>
            <a:r>
              <a:rPr lang="en-US" dirty="0"/>
              <a:t> et </a:t>
            </a:r>
            <a:r>
              <a:rPr lang="en-US" dirty="0" err="1"/>
              <a:t>Peignot</a:t>
            </a:r>
            <a:r>
              <a:rPr lang="en-US" dirty="0"/>
              <a:t> – major influencer in French Typography.  Everything is “Modern” until tomorrow arrives.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7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Hermann </a:t>
            </a:r>
            <a:r>
              <a:rPr lang="en-US" dirty="0" err="1"/>
              <a:t>Ihlenberg</a:t>
            </a:r>
            <a:r>
              <a:rPr lang="en-US" dirty="0"/>
              <a:t> 1882 – Revival by Dan X. Solo, 1998                  See Hermann </a:t>
            </a:r>
            <a:r>
              <a:rPr lang="en-US" dirty="0" err="1"/>
              <a:t>Ihlenberg</a:t>
            </a:r>
            <a:r>
              <a:rPr lang="en-US" dirty="0"/>
              <a:t> at luc.devroye.org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6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Revival of  J.M. </a:t>
            </a:r>
            <a:r>
              <a:rPr lang="en-US" dirty="0" err="1"/>
              <a:t>Bergling</a:t>
            </a:r>
            <a:r>
              <a:rPr lang="en-US" dirty="0"/>
              <a:t> – See “Art Alphabets &amp; Lettering”, 1914  at  Archive.org.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6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Lucian Bernhard – revolutionized advertising – birth of the “logo” style advertisements – simple,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9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Talkie Movies 1927 – Sleek Cars – Flappers – Prohibition - - - and all that Jazz!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 ARTISTIC PRINTING”  of Victorian era –  Art Nouveau was rebelling against this style. Multiple letter styles, over ornamentation… although, the Capital Letters are intriguing for “illuminated lettering” and “ornamented lettering”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MAPS --- 1898 Sanborn Fire Insurance Map – Dallas …. A bit gaudy, a bit “Victorian”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3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Fort Worth Sanborn Map 1910 – F-A-W-N-C-Y!  -”ARTISTIC PRINTING” -1910.   More floral, less straight-lining… but still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6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IAMPETH mainstay. Early 1900’s, less fanciful  than previous editions, but still iffy?    I like the letter shading. Great for drawing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9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Alphonse </a:t>
            </a:r>
            <a:r>
              <a:rPr lang="en-US" dirty="0" err="1"/>
              <a:t>Mucha</a:t>
            </a:r>
            <a:r>
              <a:rPr lang="en-US" dirty="0"/>
              <a:t> lettering –luc.devroye.org --- also see “Georges Auriol”  the “father” of art nouveau lettering in PARIS</a:t>
            </a:r>
          </a:p>
          <a:p>
            <a:r>
              <a:rPr lang="en-US" dirty="0"/>
              <a:t>At luc.devroye.org … see “Victorian Typefaces”, “ Art Nouveau typefaces”, “Art Deco Typefaces”….that is several hundred pages of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Auriol (1863-1938) French</a:t>
            </a:r>
            <a:r>
              <a:rPr lang="en-US"/>
              <a:t>:   “</a:t>
            </a:r>
            <a:r>
              <a:rPr lang="en-US" dirty="0"/>
              <a:t>Auriol</a:t>
            </a:r>
            <a:r>
              <a:rPr lang="en-US"/>
              <a:t>”  (1901)   became </a:t>
            </a:r>
            <a:r>
              <a:rPr lang="en-US" dirty="0"/>
              <a:t>the ultimate Art Nouveau face. Stencil type but may be joined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SANS SERIF LETTERING AND SIMPLICITY WAS BEING PUSHED OVER ARTISTIC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70B5-17A2-4886-B8A1-B201AE1A5D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11290"/>
            <a:ext cx="12228421" cy="9166580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3206046"/>
            <a:ext cx="7768959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5401113"/>
            <a:ext cx="776895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9" cy="4538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5960533"/>
            <a:ext cx="8463619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812800"/>
            <a:ext cx="809624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4842933"/>
            <a:ext cx="7226405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5960533"/>
            <a:ext cx="8463620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105383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3848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09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575984"/>
            <a:ext cx="8463620" cy="3460613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812800"/>
            <a:ext cx="809624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5350933"/>
            <a:ext cx="8463621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105383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3848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04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812800"/>
            <a:ext cx="8455287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5350933"/>
            <a:ext cx="8463621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7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812801"/>
            <a:ext cx="1305083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812801"/>
            <a:ext cx="6926701" cy="70019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3601158"/>
            <a:ext cx="8463620" cy="2435441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9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880785"/>
            <a:ext cx="4117479" cy="5174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880787"/>
            <a:ext cx="4117480" cy="51743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2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7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881311"/>
            <a:ext cx="412089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3649662"/>
            <a:ext cx="4120896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881311"/>
            <a:ext cx="412089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3649662"/>
            <a:ext cx="4120896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812800"/>
            <a:ext cx="8463619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98139"/>
            <a:ext cx="3720243" cy="1704621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686567"/>
            <a:ext cx="4514716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3702759"/>
            <a:ext cx="3720243" cy="3445932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400800"/>
            <a:ext cx="8463619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812800"/>
            <a:ext cx="8463619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7156451"/>
            <a:ext cx="8463619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11290"/>
            <a:ext cx="12228423" cy="9166580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7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880787"/>
            <a:ext cx="8463619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8055152"/>
            <a:ext cx="91217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8C0D-4C8B-4A62-AB39-A6B3AAD70AE5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8055152"/>
            <a:ext cx="616396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8055152"/>
            <a:ext cx="683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213024-803C-468D-A24E-BB3DC45F3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42855625-056D-4A3E-BEC8-6605CBFC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4" y="-523074"/>
            <a:ext cx="6932882" cy="99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3C159-FC79-4EAE-9716-214AA7F57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AB977C-9EE4-41C4-B96B-F5523DB90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Cayetano Olivarez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C3DEBE83-AC3F-48AC-AC30-00FB51F6C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-1096108"/>
            <a:ext cx="9421092" cy="113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D6885B72-A44C-4E09-BE62-489D2015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590"/>
            <a:ext cx="12192000" cy="56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8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B455B827-A28B-4C91-A4D1-8E289671E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-1524000"/>
            <a:ext cx="94210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6FC52050-DD5D-4624-8019-A0B6CE1BE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33350"/>
            <a:ext cx="6476999" cy="8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31B8AED-9929-480A-8679-4731EF64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0"/>
            <a:ext cx="65227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xmlns="" id="{A7FE5BF8-2B2E-43C1-806C-8AA3D7AA829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808"/>
          <a:stretch/>
        </p:blipFill>
        <p:spPr>
          <a:xfrm>
            <a:off x="1227550" y="0"/>
            <a:ext cx="9271000" cy="914400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179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E73FF994-1F1C-4C68-BBB5-0932A0A50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 b="32561"/>
          <a:stretch/>
        </p:blipFill>
        <p:spPr>
          <a:xfrm>
            <a:off x="1114426" y="10"/>
            <a:ext cx="9963149" cy="9143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726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4C9BC631-43E7-4D76-9E2B-B7110195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96" y="0"/>
            <a:ext cx="749460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4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8F6683-2B11-4576-96DC-4EC8C5E17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351692"/>
            <a:ext cx="7065818" cy="95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0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C9D7109-7B74-486D-98B6-F2B734DB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59" y="0"/>
            <a:ext cx="319728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D2C10F0E-B742-4548-9976-A10AA3BC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43" y="-380059"/>
            <a:ext cx="6660518" cy="99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CD3582CB-A391-4FE5-BB5C-BC6B03BB6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58" y="-1687005"/>
            <a:ext cx="12192000" cy="88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2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qr code&#10;&#10;Description automatically generated">
            <a:extLst>
              <a:ext uri="{FF2B5EF4-FFF2-40B4-BE49-F238E27FC236}">
                <a16:creationId xmlns:a16="http://schemas.microsoft.com/office/drawing/2014/main" xmlns="" id="{AF97BA85-CE6E-4945-B6A7-B25E0951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66" y="609600"/>
            <a:ext cx="7706868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44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44A7052-72F0-4149-940A-F74EF2B3D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r="7676" b="1"/>
          <a:stretch/>
        </p:blipFill>
        <p:spPr>
          <a:xfrm>
            <a:off x="722376" y="191008"/>
            <a:ext cx="9180576" cy="79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8DD923EF-288C-46AF-9A29-9B84F03EF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489">
            <a:off x="878265" y="1125609"/>
            <a:ext cx="10412963" cy="46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1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8D53315-2686-49D4-AC17-EDF7C3028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2532"/>
          <a:stretch/>
        </p:blipFill>
        <p:spPr>
          <a:xfrm rot="21480000">
            <a:off x="1137837" y="1337677"/>
            <a:ext cx="9916327" cy="63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583AEA7F-E057-4CA2-9791-B742B69F8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6" y="857956"/>
            <a:ext cx="7428088" cy="7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1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xmlns="" id="{61E69BA3-1AFA-4DE7-9368-843371CC4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33" y="1719617"/>
            <a:ext cx="5431809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1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C230EC4A-AE01-4099-9E12-D6BBB1C48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46" y="609600"/>
            <a:ext cx="6121908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5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F99C81-6309-4A0F-97D1-2BB6FF002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34950"/>
            <a:ext cx="7493000" cy="86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FA6B45F-0A67-4831-9F00-7CED4F56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-1524000"/>
            <a:ext cx="10076691" cy="121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7AA46D6-D767-40E5-8DCC-1791BB622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56" y="857956"/>
            <a:ext cx="5682487" cy="7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9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380911-0601-4555-88F3-E94F564D5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985837"/>
            <a:ext cx="5372100" cy="7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xmlns="" id="{2FADE03C-C20D-414D-827A-349C2D28A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46" y="857956"/>
            <a:ext cx="4921108" cy="74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3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43B0EB-A91B-4975-AD8F-9AB85CF0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570386"/>
            <a:ext cx="4767265" cy="80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0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52FFB0B6-4994-4F70-BF0A-27741739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75" y="-636896"/>
            <a:ext cx="94210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9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614</Words>
  <Application>Microsoft Macintosh PowerPoint</Application>
  <PresentationFormat>Custom</PresentationFormat>
  <Paragraphs>57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Cayetano Olivarez</dc:creator>
  <cp:lastModifiedBy>Monica Kelley</cp:lastModifiedBy>
  <cp:revision>130</cp:revision>
  <cp:lastPrinted>2021-05-06T20:54:23Z</cp:lastPrinted>
  <dcterms:created xsi:type="dcterms:W3CDTF">2021-05-03T02:53:14Z</dcterms:created>
  <dcterms:modified xsi:type="dcterms:W3CDTF">2021-05-16T17:22:12Z</dcterms:modified>
</cp:coreProperties>
</file>